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3"/>
  </p:sldMasterIdLst>
  <p:notesMasterIdLst>
    <p:notesMasterId r:id="rId5"/>
  </p:notesMasterIdLst>
  <p:sldIdLst>
    <p:sldId id="295" r:id="rId4"/>
    <p:sldId id="296" r:id="rId6"/>
    <p:sldId id="256" r:id="rId7"/>
    <p:sldId id="257" r:id="rId8"/>
    <p:sldId id="259" r:id="rId9"/>
    <p:sldId id="261" r:id="rId10"/>
    <p:sldId id="262" r:id="rId11"/>
    <p:sldId id="263" r:id="rId12"/>
    <p:sldId id="264" r:id="rId13"/>
    <p:sldId id="265" r:id="rId14"/>
    <p:sldId id="268" r:id="rId15"/>
    <p:sldId id="273" r:id="rId16"/>
    <p:sldId id="274" r:id="rId17"/>
    <p:sldId id="275" r:id="rId18"/>
    <p:sldId id="269" r:id="rId19"/>
    <p:sldId id="270" r:id="rId20"/>
    <p:sldId id="272" r:id="rId21"/>
    <p:sldId id="271" r:id="rId22"/>
    <p:sldId id="281" r:id="rId23"/>
    <p:sldId id="282" r:id="rId24"/>
    <p:sldId id="283" r:id="rId25"/>
    <p:sldId id="258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1pPr>
    <a:lvl2pPr marL="0" marR="0" indent="457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2pPr>
    <a:lvl3pPr marL="0" marR="0" indent="914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3pPr>
    <a:lvl4pPr marL="0" marR="0" indent="1371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4pPr>
    <a:lvl5pPr marL="0" marR="0" indent="18288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5pPr>
    <a:lvl6pPr marL="0" marR="0" indent="22860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6pPr>
    <a:lvl7pPr marL="0" marR="0" indent="27432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7pPr>
    <a:lvl8pPr marL="0" marR="0" indent="32004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8pPr>
    <a:lvl9pPr marL="0" marR="0" indent="3657600" algn="ctr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600" b="1" i="0" u="none" strike="noStrike" cap="none" spc="0" normalizeH="0" baseline="0">
        <a:ln>
          <a:noFill/>
        </a:ln>
        <a:solidFill>
          <a:srgbClr val="9933FF"/>
        </a:solidFill>
        <a:effectLst/>
        <a:uFillTx/>
        <a:latin typeface="+mn-lt"/>
        <a:ea typeface="+mn-ea"/>
        <a:cs typeface="+mn-cs"/>
        <a:sym typeface="Times New Roman" panose="020206030504050203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50"/>
  </p:normalViewPr>
  <p:slideViewPr>
    <p:cSldViewPr snapToGrid="0" snapToObjects="1">
      <p:cViewPr varScale="1">
        <p:scale>
          <a:sx n="108" d="100"/>
          <a:sy n="108" d="100"/>
        </p:scale>
        <p:origin x="-1740" y="-84"/>
      </p:cViewPr>
      <p:guideLst>
        <p:guide orient="horz" pos="21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Times New Roman" panose="020206030504050203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>
            <a:solidFill>
              <a:srgbClr val="000000"/>
            </a:solidFill>
            <a:miter lim="800000"/>
          </a:ln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63" y="6318060"/>
            <a:ext cx="2016001" cy="591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1066800" y="1143000"/>
            <a:ext cx="7469189" cy="1565921"/>
          </a:xfrm>
          <a:prstGeom prst="rect">
            <a:avLst/>
          </a:prstGeom>
        </p:spPr>
        <p:txBody>
          <a:bodyPr lIns="46037" tIns="46037" rIns="46037" bIns="46037" anchor="b"/>
          <a:lstStyle>
            <a:lvl1pPr>
              <a:defRPr sz="4000">
                <a:solidFill>
                  <a:srgbClr val="8B45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19671" y="3501008"/>
            <a:ext cx="6400801" cy="1752601"/>
          </a:xfrm>
          <a:prstGeom prst="rect">
            <a:avLst/>
          </a:prstGeom>
        </p:spPr>
        <p:txBody>
          <a:bodyPr lIns="46037" tIns="46037" rIns="46037" bIns="46037" anchor="ctr"/>
          <a:lstStyle>
            <a:lvl1pPr marL="0" indent="0" algn="ctr">
              <a:spcBef>
                <a:spcPts val="700"/>
              </a:spcBef>
              <a:buSzTx/>
              <a:buNone/>
              <a:defRPr sz="3200"/>
            </a:lvl1pPr>
            <a:lvl2pPr marL="783590" indent="-326390" algn="ctr">
              <a:spcBef>
                <a:spcPts val="700"/>
              </a:spcBef>
              <a:defRPr sz="3200"/>
            </a:lvl2pPr>
            <a:lvl3pPr marL="1219200" indent="-304800" algn="ctr">
              <a:spcBef>
                <a:spcPts val="700"/>
              </a:spcBef>
              <a:defRPr sz="3200"/>
            </a:lvl3pPr>
            <a:lvl4pPr marL="1737360" indent="-365760" algn="ctr">
              <a:spcBef>
                <a:spcPts val="700"/>
              </a:spcBef>
              <a:defRPr sz="3200"/>
            </a:lvl4pPr>
            <a:lvl5pPr marL="2194560" indent="-365760" algn="ctr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矩形 7"/>
          <p:cNvSpPr/>
          <p:nvPr/>
        </p:nvSpPr>
        <p:spPr>
          <a:xfrm>
            <a:off x="7620" y="6577283"/>
            <a:ext cx="3704296" cy="144001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18" name="矩形 8"/>
          <p:cNvSpPr/>
          <p:nvPr/>
        </p:nvSpPr>
        <p:spPr>
          <a:xfrm>
            <a:off x="5715498" y="6577283"/>
            <a:ext cx="3420001" cy="144001"/>
          </a:xfrm>
          <a:prstGeom prst="rect">
            <a:avLst/>
          </a:prstGeom>
          <a:solidFill>
            <a:srgbClr val="1941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" name="图片 2" descr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3" y="37250"/>
            <a:ext cx="3115387" cy="12315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7340" y="319831"/>
            <a:ext cx="8529319" cy="3810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3">
                    <a:lumOff val="44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9"/>
            <a:ext cx="8229600" cy="82130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9F8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471" y="1034950"/>
            <a:ext cx="8363172" cy="53019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700"/>
              </a:spcBef>
              <a:defRPr sz="3200"/>
            </a:lvl1pPr>
            <a:lvl2pPr marL="783590" indent="-326390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58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307340" y="319831"/>
            <a:ext cx="8529319" cy="38100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 b="1">
                <a:solidFill>
                  <a:schemeClr val="accent3">
                    <a:lumOff val="44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57200" y="274639"/>
            <a:ext cx="8229600" cy="821304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009F8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57471" y="1034950"/>
            <a:ext cx="8363172" cy="5301938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700"/>
              </a:spcBef>
              <a:defRPr sz="3200"/>
            </a:lvl1pPr>
            <a:lvl2pPr marL="783590" indent="-326390">
              <a:spcBef>
                <a:spcPts val="700"/>
              </a:spcBef>
              <a:defRPr sz="3200"/>
            </a:lvl2pPr>
            <a:lvl3pPr marL="1219200" indent="-304800">
              <a:spcBef>
                <a:spcPts val="700"/>
              </a:spcBef>
              <a:defRPr sz="3200"/>
            </a:lvl3pPr>
            <a:lvl4pPr marL="1737360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3" descr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704263" y="6318060"/>
            <a:ext cx="2016001" cy="591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" name="Title Text"/>
          <p:cNvSpPr txBox="1"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066800" y="1143000"/>
            <a:ext cx="7469189" cy="1565921"/>
          </a:xfrm>
          <a:prstGeom prst="rect">
            <a:avLst/>
          </a:prstGeom>
        </p:spPr>
        <p:txBody>
          <a:bodyPr lIns="46037" tIns="46037" rIns="46037" bIns="46037" anchor="b"/>
          <a:lstStyle>
            <a:lvl1pPr>
              <a:defRPr sz="4000">
                <a:solidFill>
                  <a:srgbClr val="8B45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  <p:custDataLst>
              <p:tags r:id="rId5"/>
            </p:custDataLst>
          </p:nvPr>
        </p:nvSpPr>
        <p:spPr>
          <a:xfrm>
            <a:off x="1619671" y="3501008"/>
            <a:ext cx="6400801" cy="1752601"/>
          </a:xfrm>
          <a:prstGeom prst="rect">
            <a:avLst/>
          </a:prstGeom>
        </p:spPr>
        <p:txBody>
          <a:bodyPr lIns="46037" tIns="46037" rIns="46037" bIns="46037" anchor="ctr"/>
          <a:lstStyle>
            <a:lvl1pPr marL="0" indent="0" algn="ctr">
              <a:spcBef>
                <a:spcPts val="700"/>
              </a:spcBef>
              <a:buSzTx/>
              <a:buNone/>
              <a:defRPr sz="3200"/>
            </a:lvl1pPr>
            <a:lvl2pPr marL="783590" indent="-326390" algn="ctr">
              <a:spcBef>
                <a:spcPts val="700"/>
              </a:spcBef>
              <a:defRPr sz="3200"/>
            </a:lvl2pPr>
            <a:lvl3pPr marL="1219200" indent="-304800" algn="ctr">
              <a:spcBef>
                <a:spcPts val="700"/>
              </a:spcBef>
              <a:defRPr sz="3200"/>
            </a:lvl3pPr>
            <a:lvl4pPr marL="1737360" indent="-365760" algn="ctr">
              <a:spcBef>
                <a:spcPts val="700"/>
              </a:spcBef>
              <a:defRPr sz="3200"/>
            </a:lvl4pPr>
            <a:lvl5pPr marL="2194560" indent="-365760" algn="ctr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矩形 7"/>
          <p:cNvSpPr/>
          <p:nvPr>
            <p:custDataLst>
              <p:tags r:id="rId6"/>
            </p:custDataLst>
          </p:nvPr>
        </p:nvSpPr>
        <p:spPr>
          <a:xfrm>
            <a:off x="7620" y="6577283"/>
            <a:ext cx="3704296" cy="144001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18" name="矩形 8"/>
          <p:cNvSpPr/>
          <p:nvPr>
            <p:custDataLst>
              <p:tags r:id="rId7"/>
            </p:custDataLst>
          </p:nvPr>
        </p:nvSpPr>
        <p:spPr>
          <a:xfrm>
            <a:off x="5715498" y="6577283"/>
            <a:ext cx="3420001" cy="144001"/>
          </a:xfrm>
          <a:prstGeom prst="rect">
            <a:avLst/>
          </a:prstGeom>
          <a:solidFill>
            <a:srgbClr val="1941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  <p:custDataLst>
              <p:tags r:id="rId8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20" name="图片 2" descr="图片 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6453" y="37250"/>
            <a:ext cx="3115387" cy="123151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 txBox="1">
            <a:spLocks noGrp="1"/>
          </p:cNvSpPr>
          <p:nvPr>
            <p:ph type="sldNum" sz="quarter" idx="2"/>
            <p:custDataLst>
              <p:tags r:id="rId2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28" name="Title Text"/>
          <p:cNvSpPr txBox="1"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image" Target="../media/image1.png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44000"/>
              </a:schemeClr>
            </a:gs>
            <a:gs pos="50000">
              <a:srgbClr val="F3FAFF"/>
            </a:gs>
            <a:gs pos="100000">
              <a:schemeClr val="accent3">
                <a:lumOff val="44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/>
          <p:cNvSpPr/>
          <p:nvPr/>
        </p:nvSpPr>
        <p:spPr>
          <a:xfrm>
            <a:off x="7620" y="6577283"/>
            <a:ext cx="3704296" cy="144001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3" name="矩形 11"/>
          <p:cNvSpPr/>
          <p:nvPr/>
        </p:nvSpPr>
        <p:spPr>
          <a:xfrm>
            <a:off x="5715498" y="6577283"/>
            <a:ext cx="3420001" cy="144001"/>
          </a:xfrm>
          <a:prstGeom prst="rect">
            <a:avLst/>
          </a:prstGeom>
          <a:solidFill>
            <a:srgbClr val="1941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99364" y="6506962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6" descr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4263" y="6318060"/>
            <a:ext cx="2016001" cy="591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77809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452927" y="1196977"/>
            <a:ext cx="8255238" cy="51847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●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Tx/>
        <a:buChar char="–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234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60000"/>
        <a:buFontTx/>
        <a:buChar char="●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6060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30632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Off val="44000"/>
              </a:schemeClr>
            </a:gs>
            <a:gs pos="50000">
              <a:srgbClr val="F3FAFF"/>
            </a:gs>
            <a:gs pos="100000">
              <a:schemeClr val="accent3">
                <a:lumOff val="44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0"/>
          <p:cNvSpPr/>
          <p:nvPr>
            <p:custDataLst>
              <p:tags r:id="rId8"/>
            </p:custDataLst>
          </p:nvPr>
        </p:nvSpPr>
        <p:spPr>
          <a:xfrm>
            <a:off x="7620" y="6577283"/>
            <a:ext cx="3704296" cy="144001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3" name="矩形 11"/>
          <p:cNvSpPr/>
          <p:nvPr>
            <p:custDataLst>
              <p:tags r:id="rId9"/>
            </p:custDataLst>
          </p:nvPr>
        </p:nvSpPr>
        <p:spPr>
          <a:xfrm>
            <a:off x="5715498" y="6577283"/>
            <a:ext cx="3420001" cy="144001"/>
          </a:xfrm>
          <a:prstGeom prst="rect">
            <a:avLst/>
          </a:prstGeom>
          <a:solidFill>
            <a:srgbClr val="19415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800" b="0">
                <a:solidFill>
                  <a:schemeClr val="accent3">
                    <a:lumOff val="44000"/>
                  </a:schemeClr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  <p:custDataLst>
              <p:tags r:id="rId10"/>
            </p:custDataLst>
          </p:nvPr>
        </p:nvSpPr>
        <p:spPr>
          <a:xfrm>
            <a:off x="8599364" y="6506962"/>
            <a:ext cx="256541" cy="27546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图片 6" descr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704263" y="6318060"/>
            <a:ext cx="2016001" cy="5919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457200" y="274639"/>
            <a:ext cx="8229600" cy="77809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452927" y="1196977"/>
            <a:ext cx="8255238" cy="518477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chemeClr val="accent2"/>
          </a:solidFill>
          <a:effectLst>
            <a:outerShdw blurRad="38100" dist="38100" dir="2700000" rotWithShape="0">
              <a:srgbClr val="C0C0C0"/>
            </a:outerShdw>
          </a:effectLst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Tx/>
        <a:buChar char="●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Tx/>
        <a:buChar char="–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2pPr>
      <a:lvl3pPr marL="1234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60000"/>
        <a:buFontTx/>
        <a:buChar char="●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3pPr>
      <a:lvl4pPr marL="172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4pPr>
      <a:lvl5pPr marL="218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5pPr>
      <a:lvl6pPr marL="26060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6pPr>
      <a:lvl7pPr marL="30632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7pPr>
      <a:lvl8pPr marL="35204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8pPr>
      <a:lvl9pPr marL="3977640" marR="0" indent="-32004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002060"/>
          </a:solidFill>
          <a:uFillTx/>
          <a:latin typeface="Calibri" panose="020F0502020204030204"/>
          <a:ea typeface="Calibri" panose="020F0502020204030204"/>
          <a:cs typeface="Calibri" panose="020F0502020204030204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0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1.png"/><Relationship Id="rId1" Type="http://schemas.openxmlformats.org/officeDocument/2006/relationships/tags" Target="../tags/tag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image" Target="../media/image5.png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38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3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3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9525" y="822598"/>
            <a:ext cx="9144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肖佳晨工作计划及进展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8196" name="Straight Connector 18"/>
          <p:cNvCxnSpPr>
            <a:cxnSpLocks noChangeShapeType="1"/>
          </p:cNvCxnSpPr>
          <p:nvPr/>
        </p:nvCxnSpPr>
        <p:spPr bwMode="auto">
          <a:xfrm>
            <a:off x="171451" y="1472615"/>
            <a:ext cx="8785225" cy="0"/>
          </a:xfrm>
          <a:prstGeom prst="line">
            <a:avLst/>
          </a:prstGeom>
          <a:noFill/>
          <a:ln w="76200">
            <a:solidFill>
              <a:srgbClr val="C60C3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8702235" y="6522141"/>
            <a:ext cx="153670" cy="245110"/>
          </a:xfrm>
        </p:spPr>
        <p:txBody>
          <a:bodyPr/>
          <a:lstStyle/>
          <a:p>
            <a:fld id="{03ECC441-8F83-45F6-A775-D9C2A0512251}" type="slidenum">
              <a:rPr lang="en-US" sz="1000" smtClean="0"/>
            </a:fld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68968" y="1723524"/>
            <a:ext cx="84541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</a:rPr>
              <a:t>verilog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</a:rPr>
              <a:t>hdl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语言的学习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 (4.4 - 5.9)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网上找视频学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endParaRPr lang="zh-CN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2.  Chisel tutorial 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 (4.3 - 4.25)</a:t>
            </a:r>
            <a:endParaRPr lang="en-US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github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上面找文档学</a:t>
            </a:r>
            <a:endParaRPr lang="zh-CN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endParaRPr lang="zh-CN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r>
              <a:rPr lang="en-US" altLang="zh-CN" sz="1800" dirty="0" err="1" smtClean="0">
                <a:latin typeface="微软雅黑" panose="020B0503020204020204" charset="-122"/>
                <a:ea typeface="微软雅黑" panose="020B0503020204020204" charset="-122"/>
              </a:rPr>
              <a:t>3.  SiFive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平头哥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嘉楠科技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, Andes</a:t>
            </a:r>
            <a:r>
              <a:rPr lang="zh-CN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调研   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(3.27 - 4.11)</a:t>
            </a:r>
            <a:endParaRPr lang="zh-CN" altLang="zh-CN" sz="18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 lvl="0" indent="0">
              <a:buFont typeface="+mj-lt"/>
              <a:buNone/>
            </a:pP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通过各个渠道大致了解了一下SiFive, 平头哥, 嘉楠科技, Andes是什么东西;总结一下这些不同公司mcu的异同，</a:t>
            </a:r>
            <a:r>
              <a:rPr lang="zh-CN" altLang="en-US" sz="1800" dirty="0" smtClean="0">
                <a:latin typeface="微软雅黑" panose="020B0503020204020204" charset="-122"/>
                <a:ea typeface="微软雅黑" panose="020B0503020204020204" charset="-122"/>
              </a:rPr>
              <a:t>以及</a:t>
            </a:r>
            <a:r>
              <a:rPr lang="en-US" altLang="zh-CN" sz="1800" dirty="0" smtClean="0">
                <a:latin typeface="微软雅黑" panose="020B0503020204020204" charset="-122"/>
                <a:ea typeface="微软雅黑" panose="020B0503020204020204" charset="-122"/>
              </a:rPr>
              <a:t>跟我们的研究项目之间有什么关系。</a:t>
            </a:r>
            <a:endParaRPr lang="zh-CN" altLang="zh-CN" sz="1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720" y="913130"/>
            <a:ext cx="6259830" cy="5481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  <p:custDataLst>
              <p:tags r:id="rId1"/>
            </p:custDataLst>
          </p:nvPr>
        </p:nvSpPr>
        <p:spPr>
          <a:xfrm>
            <a:off x="8675564" y="6506962"/>
            <a:ext cx="1803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2" name="Paper: DNA Origami as an In Vivo Drug Delivery Vehicle for Cancer Therapy…"/>
          <p:cNvSpPr txBox="1"/>
          <p:nvPr/>
        </p:nvSpPr>
        <p:spPr>
          <a:xfrm>
            <a:off x="319311" y="1090224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spcBef>
                <a:spcPts val="700"/>
              </a:spcBef>
              <a:defRPr sz="2000" b="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3600"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261620"/>
            <a:ext cx="215582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>
                <a:sym typeface="Times New Roman" panose="02020603050405020304"/>
              </a:rPr>
              <a:t>平头哥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9933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0100" y="3587750"/>
            <a:ext cx="7780655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solidFill>
                  <a:schemeClr val="bg1">
                    <a:lumMod val="1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平头哥半导体有限公司成立于2018年9月，提供安全、智能和普惠的云端一体化计算架构，聚焦云计算与嵌入式两类芯片。利用先进的芯片技术优化物理世界数据产生、传输和使用的方式，打造新一代云和端协同发展的技术体系，在云和端两侧同时释放算力，创造全新的数据世界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090295"/>
            <a:ext cx="3301365" cy="223202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353060" y="1106805"/>
            <a:ext cx="8437880" cy="4882515"/>
          </a:xfrm>
        </p:spPr>
        <p:txBody>
          <a:bodyPr>
            <a:noAutofit/>
          </a:bodyPr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主要产品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玄铁CPU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包含12款产品：E801、S802、E802、E803、E804、I805、C807、R807、C810、C860、E902、C910。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无剑SoC平台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包含3款产品：无剑超低功耗MCU平台、无剑视觉AI平台、无剑语音AI平台。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含光NPU人工智能芯片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8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包含1款产品：含光NPU人工智能芯片。</a:t>
            </a:r>
            <a:endParaRPr lang="zh-CN" altLang="en-US" sz="18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2518410"/>
            <a:ext cx="9030335" cy="22752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598" y="1231900"/>
            <a:ext cx="1965325" cy="7054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>
                <a:solidFill>
                  <a:srgbClr val="8B45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玄铁</a:t>
            </a:r>
            <a:r>
              <a:rPr lang="en-US" altLang="zh-CN" sz="4000" b="0">
                <a:solidFill>
                  <a:srgbClr val="8B45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Calibri" panose="020F0502020204030204"/>
                <a:ea typeface="Calibri" panose="020F0502020204030204"/>
                <a:cs typeface="Calibri" panose="020F0502020204030204"/>
                <a:sym typeface="+mn-ea"/>
              </a:rPr>
              <a:t>CPU</a:t>
            </a:r>
            <a:endParaRPr lang="en-US" altLang="zh-CN" sz="4000" b="0">
              <a:solidFill>
                <a:srgbClr val="8B4500"/>
              </a:solidFill>
              <a:effectLst>
                <a:outerShdw blurRad="38100" dist="38100" dir="2700000" rotWithShape="0">
                  <a:srgbClr val="C0C0C0"/>
                </a:outerShdw>
              </a:effectLst>
              <a:latin typeface="Calibri" panose="020F0502020204030204"/>
              <a:ea typeface="Calibri" panose="020F0502020204030204"/>
              <a:cs typeface="Calibri" panose="020F0502020204030204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532130" y="1295400"/>
            <a:ext cx="8079740" cy="3640455"/>
          </a:xfrm>
        </p:spPr>
        <p:txBody>
          <a:bodyPr>
            <a:normAutofit/>
          </a:bodyPr>
          <a:p>
            <a:pPr algn="l"/>
            <a:r>
              <a:rPr lang="zh-CN" altLang="en-US"/>
              <a:t>每款</a:t>
            </a:r>
            <a:r>
              <a:rPr lang="en-US" altLang="zh-CN"/>
              <a:t>CPU</a:t>
            </a:r>
            <a:r>
              <a:rPr lang="zh-CN" altLang="en-US"/>
              <a:t>的具体介绍请参看：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sz="1600"/>
              <a:t>https://www.t-head.cn/product?spm=a2ouz.12986968.0.0.60dd6096aXh6B0&amp;cid=5</a:t>
            </a:r>
            <a:endParaRPr lang="zh-CN" altLang="en-US" sz="160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142365"/>
            <a:ext cx="5492115" cy="880110"/>
          </a:xfrm>
        </p:spPr>
        <p:txBody>
          <a:bodyPr/>
          <a:p>
            <a:r>
              <a:rPr lang="zh-CN" altLang="en-US"/>
              <a:t>无剑超低功耗MCU平台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85415"/>
            <a:ext cx="9184005" cy="2317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2242185"/>
            <a:ext cx="8782050" cy="28651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685" y="2054860"/>
            <a:ext cx="8596630" cy="31235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520" y="1321435"/>
            <a:ext cx="2571115" cy="641985"/>
          </a:xfrm>
        </p:spPr>
        <p:txBody>
          <a:bodyPr>
            <a:normAutofit fontScale="90000"/>
          </a:bodyPr>
          <a:p>
            <a:r>
              <a:rPr lang="zh-CN" altLang="en-US"/>
              <a:t>行业应用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212090" y="2706370"/>
            <a:ext cx="8424545" cy="2159635"/>
          </a:xfrm>
        </p:spPr>
        <p:txBody>
          <a:bodyPr/>
          <a:p>
            <a:r>
              <a:rPr lang="zh-CN" altLang="en-US"/>
              <a:t>无线接入、语音识别、智能家电、物联网安全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61110"/>
            <a:ext cx="5601970" cy="652145"/>
          </a:xfrm>
        </p:spPr>
        <p:txBody>
          <a:bodyPr>
            <a:normAutofit fontScale="90000"/>
          </a:bodyPr>
          <a:p>
            <a:r>
              <a:rPr lang="zh-CN" altLang="en-US"/>
              <a:t>含光NPU人工智能芯片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" y="2286000"/>
            <a:ext cx="9013825" cy="2286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470" y="4906010"/>
            <a:ext cx="829564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Times New Roman" panose="02020603050405020304"/>
              </a:rPr>
              <a:t>含光NPU高性能AI推理芯片基于台积电12nm工艺，软硬件协同设计，用于数据中心、边缘服务器和大型端上。覆盖阿里巴巴丰富的应用场景，将部署于城市大脑、拍立淘、智能服装设计、搜索和广告推荐等多个业务。</a:t>
            </a:r>
            <a:endParaRPr kumimoji="0" lang="zh-CN" altLang="en-US" sz="20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9525" y="822598"/>
            <a:ext cx="9144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 Neue Light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课程表</a:t>
            </a:r>
            <a:r>
              <a:rPr lang="en-US" altLang="zh-CN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-</a:t>
            </a:r>
            <a:r>
              <a:rPr lang="zh-CN" altLang="en-US" sz="2800" b="1" dirty="0" smtClean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肖佳晨</a:t>
            </a:r>
            <a:endParaRPr lang="zh-CN" altLang="en-US" sz="2800" b="1" dirty="0" smtClean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8196" name="Straight Connector 18"/>
          <p:cNvCxnSpPr>
            <a:cxnSpLocks noChangeShapeType="1"/>
          </p:cNvCxnSpPr>
          <p:nvPr/>
        </p:nvCxnSpPr>
        <p:spPr bwMode="auto">
          <a:xfrm>
            <a:off x="171451" y="1472615"/>
            <a:ext cx="8785225" cy="0"/>
          </a:xfrm>
          <a:prstGeom prst="line">
            <a:avLst/>
          </a:prstGeom>
          <a:noFill/>
          <a:ln w="76200">
            <a:solidFill>
              <a:srgbClr val="C60C3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>
          <a:xfrm>
            <a:off x="8702235" y="6522141"/>
            <a:ext cx="153670" cy="245110"/>
          </a:xfrm>
        </p:spPr>
        <p:txBody>
          <a:bodyPr/>
          <a:lstStyle/>
          <a:p>
            <a:fld id="{03ECC441-8F83-45F6-A775-D9C2A0512251}" type="slidenum">
              <a:rPr lang="en-US" sz="1000" smtClean="0"/>
            </a:fld>
            <a:endParaRPr lang="en-US" sz="10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507831" y="1676870"/>
          <a:ext cx="7858125" cy="3502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3900"/>
                <a:gridCol w="1010285"/>
                <a:gridCol w="1258570"/>
                <a:gridCol w="1187450"/>
                <a:gridCol w="1205230"/>
                <a:gridCol w="1205230"/>
                <a:gridCol w="1267460"/>
              </a:tblGrid>
              <a:tr h="2273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时段</a:t>
                      </a:r>
                      <a:endParaRPr lang="zh-CN" altLang="en-US" sz="900" b="1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课程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周一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周二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周四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周五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2733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900" b="1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上午</a:t>
                      </a:r>
                      <a:endParaRPr lang="zh-CN" altLang="en-US" sz="9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审美批评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en-US" altLang="zh-CN" sz="900" b="1" kern="1200" dirty="0" smtClean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algn="l" defTabSz="914400" rtl="0" eaLnBrk="1" latinLnBrk="0" hangingPunct="1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数电（双周）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7970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2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审美批评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数电（双周）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4015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3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半导体导论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机器学习芯片设计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数电实验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4015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4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半导体导论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机器学习芯片设计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数电实验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3380">
                <a:tc row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900" b="1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下午</a:t>
                      </a:r>
                      <a:endParaRPr lang="zh-CN" altLang="en-US" sz="900" b="1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5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近现代史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体育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微电子前沿讲座（单周）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半导体导论实验课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3380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6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近现代史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体育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微电子前沿讲座（单周）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半导体导论实验课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05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7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CET 6</a:t>
                      </a:r>
                      <a:endParaRPr lang="en-US" altLang="zh-CN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05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8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CET 6</a:t>
                      </a:r>
                      <a:endParaRPr lang="en-US" altLang="zh-CN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338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晚上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9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毛概</a:t>
                      </a:r>
                      <a:endParaRPr lang="zh-CN" altLang="en-US" sz="900" b="1" kern="1200" dirty="0"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机器学习实验课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毛概（双周）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4015">
                <a:tc vMerge="1"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900" b="1" kern="1200" dirty="0" smtClean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10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i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毛概</a:t>
                      </a:r>
                      <a:endParaRPr lang="zh-CN" altLang="en-US" sz="900" b="1" kern="1200" dirty="0"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机器学习实验课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CN" altLang="en-US" sz="900" b="1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+mn-cs"/>
                        </a:rPr>
                        <a:t>毛概（双周）</a:t>
                      </a: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900" b="1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+mn-cs"/>
                      </a:endParaRPr>
                    </a:p>
                  </a:txBody>
                  <a:tcPr marT="38100" marB="381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438275"/>
            <a:ext cx="9142730" cy="35090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" y="1440815"/>
            <a:ext cx="9139555" cy="38385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69850" y="2552700"/>
            <a:ext cx="8804910" cy="2357755"/>
          </a:xfrm>
        </p:spPr>
        <p:txBody>
          <a:bodyPr/>
          <a:p>
            <a:pPr algn="just"/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阿里平头哥在2019年发布超强RISC-V处理器玄铁910，单核性能达到7.1Coremark/MHz，主频达到2.5GHz。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1382395"/>
            <a:ext cx="192659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8B4500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Times New Roman" panose="02020603050405020304"/>
              </a:rPr>
              <a:t>最新动态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8B4500"/>
              </a:solidFill>
              <a:effectLst>
                <a:outerShdw blurRad="38100" dist="38100" dir="2700000" rotWithShape="0">
                  <a:srgbClr val="C0C0C0"/>
                </a:outerShdw>
              </a:effectLst>
              <a:uFillTx/>
              <a:latin typeface="Calibri" panose="020F0502020204030204"/>
              <a:ea typeface="Calibri" panose="020F0502020204030204"/>
              <a:cs typeface="Calibri" panose="020F0502020204030204"/>
              <a:sym typeface="Times New Roman" panose="02020603050405020304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45" y="1033780"/>
            <a:ext cx="2837815" cy="770890"/>
          </a:xfrm>
        </p:spPr>
        <p:txBody>
          <a:bodyPr>
            <a:normAutofit fontScale="90000"/>
          </a:bodyPr>
          <a:p>
            <a:pPr algn="ctr" hangingPunct="0"/>
            <a:r>
              <a:rPr lang="zh-CN" altLang="en-US" sz="4800" b="1">
                <a:solidFill>
                  <a:srgbClr val="9933FF"/>
                </a:solidFill>
                <a:effectLst/>
                <a:latin typeface="+mn-lt"/>
                <a:ea typeface="+mn-ea"/>
                <a:cs typeface="+mn-cs"/>
              </a:rPr>
              <a:t>嘉楠科技</a:t>
            </a:r>
            <a:endParaRPr lang="zh-CN" altLang="en-US" sz="4800" b="1">
              <a:solidFill>
                <a:srgbClr val="9933FF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686435" y="3868420"/>
            <a:ext cx="7990840" cy="1752600"/>
          </a:xfrm>
        </p:spPr>
        <p:txBody>
          <a:bodyPr>
            <a:normAutofit/>
          </a:bodyPr>
          <a:p>
            <a:pPr algn="just"/>
            <a:r>
              <a:rPr lang="zh-CN" altLang="en-US" sz="2400" b="1">
                <a:solidFill>
                  <a:schemeClr val="bg1">
                    <a:lumMod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嘉楠科技是一家从事自主AI芯片研发、提供高性能计算服务的互联网公司。嘉楠科技掌握集AI芯片研发、AI算法、结构、SoC集成及流程实现一体化等综合技术。</a:t>
            </a:r>
            <a:endParaRPr lang="zh-CN" altLang="en-US" sz="2400" b="1">
              <a:solidFill>
                <a:schemeClr val="bg1">
                  <a:lumMod val="1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1630" y="2068830"/>
            <a:ext cx="3380740" cy="14262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995" y="1152525"/>
            <a:ext cx="2600325" cy="791210"/>
          </a:xfrm>
        </p:spPr>
        <p:txBody>
          <a:bodyPr/>
          <a:p>
            <a:r>
              <a:rPr lang="zh-CN" altLang="en-US"/>
              <a:t>勘智</a:t>
            </a:r>
            <a:r>
              <a:rPr lang="en-US" altLang="zh-CN"/>
              <a:t>K210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2341880"/>
            <a:ext cx="8684895" cy="35509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0" y="1492885"/>
            <a:ext cx="9163050" cy="4030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114425"/>
            <a:ext cx="9141460" cy="51428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61210"/>
            <a:ext cx="9144000" cy="23279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927735"/>
            <a:ext cx="6382385" cy="54940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" y="1014730"/>
            <a:ext cx="8881745" cy="53479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am members: 何孟哲   刘 宇…"/>
          <p:cNvSpPr txBox="1">
            <a:spLocks noGrp="1"/>
          </p:cNvSpPr>
          <p:nvPr>
            <p:ph type="body" sz="quarter" idx="1"/>
          </p:nvPr>
        </p:nvSpPr>
        <p:spPr>
          <a:xfrm>
            <a:off x="3324546" y="4087839"/>
            <a:ext cx="5655952" cy="1464349"/>
          </a:xfrm>
          <a:prstGeom prst="rect">
            <a:avLst/>
          </a:prstGeom>
        </p:spPr>
        <p:txBody>
          <a:bodyPr/>
          <a:lstStyle/>
          <a:p>
            <a:pPr>
              <a:defRPr sz="2200"/>
            </a:pPr>
            <a:r>
              <a:rPr lang="en-US" dirty="0"/>
              <a:t>11811120 </a:t>
            </a:r>
            <a:r>
              <a:rPr lang="zh-CN" altLang="en-US" dirty="0"/>
              <a:t>肖佳晨</a:t>
            </a:r>
            <a:endParaRPr lang="zh-CN" altLang="en-US" dirty="0"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75564" y="6506962"/>
            <a:ext cx="1803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79" name="Advisor: 融亦鸣    吉鹏飞…"/>
          <p:cNvSpPr txBox="1"/>
          <p:nvPr/>
        </p:nvSpPr>
        <p:spPr>
          <a:xfrm>
            <a:off x="4972412" y="5326061"/>
            <a:ext cx="3540235" cy="43088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spcBef>
                <a:spcPts val="700"/>
              </a:spcBef>
              <a:defRPr sz="2200" b="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565" y="1123315"/>
            <a:ext cx="7469189" cy="1565921"/>
          </a:xfrm>
        </p:spPr>
        <p:txBody>
          <a:bodyPr/>
          <a:lstStyle/>
          <a:p>
            <a:pPr algn="ctr"/>
            <a:r>
              <a:rPr kumimoji="1" lang="en-US" sz="6000" dirty="0" smtClean="0"/>
              <a:t>MCU</a:t>
            </a:r>
            <a:r>
              <a:rPr kumimoji="1" lang="zh-CN" altLang="en-US" sz="6000" dirty="0" smtClean="0"/>
              <a:t>调研总结</a:t>
            </a:r>
            <a:endParaRPr kumimoji="1" lang="zh-CN" altLang="en-US" sz="60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60" y="1134110"/>
            <a:ext cx="4081780" cy="700405"/>
          </a:xfrm>
        </p:spPr>
        <p:txBody>
          <a:bodyPr>
            <a:normAutofit fontScale="90000"/>
          </a:bodyPr>
          <a:p>
            <a:r>
              <a:rPr lang="en-US" altLang="zh-CN"/>
              <a:t>Andes (</a:t>
            </a:r>
            <a:r>
              <a:rPr lang="zh-CN" altLang="en-US"/>
              <a:t>晶心科技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596900" y="3858260"/>
            <a:ext cx="7950835" cy="1752600"/>
          </a:xfrm>
        </p:spPr>
        <p:txBody>
          <a:bodyPr>
            <a:normAutofit/>
          </a:bodyPr>
          <a:p>
            <a:pPr algn="just"/>
            <a:r>
              <a:rPr lang="zh-CN" altLang="en-US" sz="2400" b="1">
                <a:solidFill>
                  <a:schemeClr val="bg1">
                    <a:lumMod val="10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晶心科技为台湾原创性32位元嵌入式微处理器核心智财与系统晶片设计平台公司，在嵌入式微处理器领域，晶心从零开始，经过十余年之深耕，目前已经在全球矽智财厂中，处于领先之地位。</a:t>
            </a:r>
            <a:endParaRPr lang="zh-CN" altLang="en-US" sz="2400" b="1">
              <a:solidFill>
                <a:schemeClr val="bg1">
                  <a:lumMod val="10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0" y="2047240"/>
            <a:ext cx="2590800" cy="15989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025" y="1338580"/>
            <a:ext cx="8235950" cy="213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5" y="3601085"/>
            <a:ext cx="7514590" cy="26606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6490"/>
            <a:ext cx="9093200" cy="1962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3236595"/>
            <a:ext cx="5501005" cy="31032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492125" y="1602740"/>
            <a:ext cx="8159115" cy="3511550"/>
          </a:xfrm>
        </p:spPr>
        <p:txBody>
          <a:bodyPr/>
          <a:p>
            <a:r>
              <a:rPr lang="zh-CN" altLang="en-US"/>
              <a:t>详细介绍请参看：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http://www.andestech.com/cn/cn-homepage/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"/>
          <p:cNvSpPr txBox="1">
            <a:spLocks noGrp="1"/>
          </p:cNvSpPr>
          <p:nvPr>
            <p:ph type="sldNum" sz="quarter" idx="2"/>
            <p:custDataLst>
              <p:tags r:id="rId1"/>
            </p:custDataLst>
          </p:nvPr>
        </p:nvSpPr>
        <p:spPr>
          <a:xfrm>
            <a:off x="8675564" y="6506962"/>
            <a:ext cx="180341" cy="27546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82" name="Paper: DNA Origami as an In Vivo Drug Delivery Vehicle for Cancer Therapy…"/>
          <p:cNvSpPr txBox="1"/>
          <p:nvPr/>
        </p:nvSpPr>
        <p:spPr>
          <a:xfrm>
            <a:off x="319311" y="1090224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algn="l">
              <a:spcBef>
                <a:spcPts val="700"/>
              </a:spcBef>
              <a:defRPr sz="2000" b="0">
                <a:solidFill>
                  <a:srgbClr val="00206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249555" y="261620"/>
            <a:ext cx="2155825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1" i="0" u="none" strike="noStrike" cap="none" spc="0" normalizeH="0" baseline="0">
                <a:ln>
                  <a:noFill/>
                </a:ln>
                <a:solidFill>
                  <a:srgbClr val="9933FF"/>
                </a:solidFill>
                <a:effectLst/>
                <a:uFillTx/>
                <a:latin typeface="+mn-lt"/>
                <a:ea typeface="+mn-ea"/>
                <a:cs typeface="+mn-cs"/>
                <a:sym typeface="Times New Roman" panose="02020603050405020304"/>
              </a:rPr>
              <a:t>SiFive</a:t>
            </a:r>
            <a:endParaRPr kumimoji="0" lang="en-US" altLang="zh-CN" sz="4800" b="1" i="0" u="none" strike="noStrike" cap="none" spc="0" normalizeH="0" baseline="0">
              <a:ln>
                <a:noFill/>
              </a:ln>
              <a:solidFill>
                <a:srgbClr val="9933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0100" y="3587750"/>
            <a:ext cx="778065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SiFive赛昉科技是全球首家芯片设计开源架构 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ISC-V 定制化半导体公司，公司除提供核心 IP 外，其自行开发的云端芯片设计工具平台，可让客户通过云端平台配置核心 IP，也可在云端配置开发自用芯片。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75865" y="1191260"/>
            <a:ext cx="4429760" cy="18116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346710" y="1233805"/>
            <a:ext cx="3728085" cy="4018915"/>
          </a:xfrm>
        </p:spPr>
        <p:txBody>
          <a:bodyPr/>
          <a:p>
            <a:pPr algn="l"/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SiFive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RISC-V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系列总体上分为：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内核和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内核三种。其中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内核的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32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位嵌入式内核可以应用于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MCU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右图为几种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内核系列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5640" y="-19685"/>
            <a:ext cx="2398395" cy="65265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4670" y="4440555"/>
            <a:ext cx="7587615" cy="11938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86155"/>
            <a:ext cx="9144000" cy="5014595"/>
          </a:xfrm>
          <a:prstGeom prst="rect">
            <a:avLst/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10"/>
          <p:cNvSpPr/>
          <p:nvPr>
            <p:custDataLst>
              <p:tags r:id="rId4"/>
            </p:custDataLst>
          </p:nvPr>
        </p:nvSpPr>
        <p:spPr>
          <a:xfrm rot="5400000">
            <a:off x="-190500" y="1353820"/>
            <a:ext cx="3550920" cy="2814320"/>
          </a:xfrm>
          <a:prstGeom prst="rtTriangle">
            <a:avLst/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0" y="857250"/>
            <a:ext cx="178096" cy="5143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平行四边形 12"/>
          <p:cNvSpPr/>
          <p:nvPr>
            <p:custDataLst>
              <p:tags r:id="rId6"/>
            </p:custDataLst>
          </p:nvPr>
        </p:nvSpPr>
        <p:spPr>
          <a:xfrm rot="14795809" flipH="1">
            <a:off x="2093533" y="1328005"/>
            <a:ext cx="534593" cy="817599"/>
          </a:xfrm>
          <a:prstGeom prst="parallelogram">
            <a:avLst>
              <a:gd name="adj" fmla="val 851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13"/>
          <p:cNvSpPr/>
          <p:nvPr>
            <p:custDataLst>
              <p:tags r:id="rId7"/>
            </p:custDataLst>
          </p:nvPr>
        </p:nvSpPr>
        <p:spPr>
          <a:xfrm>
            <a:off x="166666" y="862693"/>
            <a:ext cx="3929744" cy="5138057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15" name="直接连接符 14"/>
          <p:cNvCxnSpPr>
            <a:stCxn id="14" idx="4"/>
            <a:endCxn id="14" idx="0"/>
          </p:cNvCxnSpPr>
          <p:nvPr>
            <p:custDataLst>
              <p:tags r:id="rId8"/>
            </p:custDataLst>
          </p:nvPr>
        </p:nvCxnSpPr>
        <p:spPr>
          <a:xfrm flipH="1" flipV="1">
            <a:off x="166666" y="862693"/>
            <a:ext cx="3929744" cy="513805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: 形状 16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8291195" y="1116965"/>
            <a:ext cx="220980" cy="448945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2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2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7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8584565" y="1116965"/>
            <a:ext cx="220980" cy="448945"/>
          </a:xfrm>
          <a:custGeom>
            <a:avLst/>
            <a:gdLst>
              <a:gd name="connsiteX0" fmla="*/ 0 w 311295"/>
              <a:gd name="connsiteY0" fmla="*/ 0 h 631688"/>
              <a:gd name="connsiteX1" fmla="*/ 311295 w 311295"/>
              <a:gd name="connsiteY1" fmla="*/ 0 h 631688"/>
              <a:gd name="connsiteX2" fmla="*/ 311295 w 311295"/>
              <a:gd name="connsiteY2" fmla="*/ 278573 h 631688"/>
              <a:gd name="connsiteX3" fmla="*/ 92015 w 311295"/>
              <a:gd name="connsiteY3" fmla="*/ 631688 h 631688"/>
              <a:gd name="connsiteX4" fmla="*/ 80961 w 311295"/>
              <a:gd name="connsiteY4" fmla="*/ 613739 h 631688"/>
              <a:gd name="connsiteX5" fmla="*/ 33054 w 311295"/>
              <a:gd name="connsiteY5" fmla="*/ 568483 h 631688"/>
              <a:gd name="connsiteX6" fmla="*/ 20355 w 311295"/>
              <a:gd name="connsiteY6" fmla="*/ 561364 h 631688"/>
              <a:gd name="connsiteX7" fmla="*/ 150652 w 311295"/>
              <a:gd name="connsiteY7" fmla="*/ 311295 h 631688"/>
              <a:gd name="connsiteX8" fmla="*/ 0 w 311295"/>
              <a:gd name="connsiteY8" fmla="*/ 311295 h 6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1295" h="631688">
                <a:moveTo>
                  <a:pt x="0" y="0"/>
                </a:moveTo>
                <a:lnTo>
                  <a:pt x="311295" y="0"/>
                </a:lnTo>
                <a:lnTo>
                  <a:pt x="311295" y="278573"/>
                </a:lnTo>
                <a:cubicBezTo>
                  <a:pt x="300365" y="511936"/>
                  <a:pt x="92393" y="629207"/>
                  <a:pt x="92015" y="631688"/>
                </a:cubicBezTo>
                <a:lnTo>
                  <a:pt x="80961" y="613739"/>
                </a:lnTo>
                <a:cubicBezTo>
                  <a:pt x="67726" y="597568"/>
                  <a:pt x="51617" y="582153"/>
                  <a:pt x="33054" y="568483"/>
                </a:cubicBezTo>
                <a:lnTo>
                  <a:pt x="20355" y="561364"/>
                </a:lnTo>
                <a:cubicBezTo>
                  <a:pt x="21645" y="561467"/>
                  <a:pt x="135315" y="475631"/>
                  <a:pt x="150652" y="311295"/>
                </a:cubicBezTo>
                <a:lnTo>
                  <a:pt x="0" y="311295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1"/>
            </p:custDataLst>
          </p:nvPr>
        </p:nvSpPr>
        <p:spPr>
          <a:xfrm>
            <a:off x="3617843" y="1825228"/>
            <a:ext cx="5280501" cy="3425117"/>
          </a:xfrm>
          <a:prstGeom prst="rect">
            <a:avLst/>
          </a:prstGeom>
          <a:noFill/>
        </p:spPr>
        <p:txBody>
          <a:bodyPr wrap="square" lIns="67500" tIns="35100" rIns="67500" bIns="35100" rtlCol="0" anchor="ctr" anchorCtr="0">
            <a:normAutofit/>
          </a:bodyPr>
          <a:p>
            <a:pPr marL="285750" lvl="0" indent="-285750" algn="l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Wingdings" panose="05000000000000000000" pitchFamily="2" charset="2"/>
              <a:buChar char="u"/>
            </a:pPr>
            <a:r>
              <a:rPr lang="en-US" altLang="zh-CN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SiFive 提供四种基于RISC-V的开发板</a:t>
            </a:r>
            <a:endParaRPr lang="en-US" altLang="zh-CN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algn="l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Wingdings" panose="05000000000000000000" pitchFamily="2" charset="2"/>
            </a:pPr>
            <a:r>
              <a:rPr lang="zh-CN" altLang="en-US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    分别是：</a:t>
            </a:r>
            <a:endParaRPr lang="zh-CN" altLang="en-US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49300" lvl="1" indent="-3048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HiFive1:RISC-V第一块通用型开发板(兼容Arduino)</a:t>
            </a:r>
            <a:endParaRPr lang="en-US" altLang="zh-CN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49300" lvl="1" indent="-3048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HiFive RevB:HiFive1的升级版</a:t>
            </a:r>
            <a:endParaRPr lang="en-US" altLang="zh-CN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49300" lvl="1" indent="-3048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HiFive Unleashed:全球首款运行Linux的多核RISC-V开发板</a:t>
            </a:r>
            <a:endParaRPr lang="en-US" altLang="zh-CN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749300" lvl="1" indent="-3048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-US" altLang="zh-CN" sz="1700" spc="15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rPr>
              <a:t>Learn Inventor:面向教育和制造商市场的开发板</a:t>
            </a:r>
            <a:endParaRPr lang="en-US" altLang="zh-CN" sz="1700" spc="150">
              <a:solidFill>
                <a:schemeClr val="tx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12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467995" y="800100"/>
            <a:ext cx="8028940" cy="1752600"/>
          </a:xfrm>
        </p:spPr>
        <p:txBody>
          <a:bodyPr/>
          <a:p>
            <a:pPr algn="l"/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SiFive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DesignShare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的生态架构，以优质方法解决</a:t>
            </a:r>
            <a:r>
              <a:rPr lang="en-US" altLang="zh-CN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授权问题。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4170" y="2552700"/>
            <a:ext cx="8669655" cy="1751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传统上，获取IP的成本和精力是构建新SoCs的巨大障碍。在构建原型之前，公司必须寻求可行的IP，与多个供应商协商复杂的法律合同，并支付可观的的许可费用。因此，公司不鼓励创建自定义SoCs，而IP供应商的潜在客户数量正在下降。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DesignShare为所有参与者简化了流程。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SiFive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10000"/>
                  </a:schemeClr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Times New Roman" panose="02020603050405020304"/>
              </a:rPr>
              <a:t>与领先的供应商合作，为IP公司提供将新的芯片设计推向市场所需的服务，而无需繁杂的法律文书和预付款要求。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10000"/>
                </a:schemeClr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Times New Roman" panose="020206030504050203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860" y="1041400"/>
            <a:ext cx="9097645" cy="20123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053715"/>
            <a:ext cx="8782050" cy="340931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" y="835025"/>
            <a:ext cx="9050020" cy="2411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3246755"/>
            <a:ext cx="9050020" cy="32308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REFSHAPE" val="198765596"/>
</p:tagLst>
</file>

<file path=ppt/tags/tag10.xml><?xml version="1.0" encoding="utf-8"?>
<p:tagLst xmlns:p="http://schemas.openxmlformats.org/presentationml/2006/main">
  <p:tag name="REFSHAPE" val="198765460"/>
</p:tagLst>
</file>

<file path=ppt/tags/tag11.xml><?xml version="1.0" encoding="utf-8"?>
<p:tagLst xmlns:p="http://schemas.openxmlformats.org/presentationml/2006/main">
  <p:tag name="REFSHAPE" val="198769516"/>
</p:tagLst>
</file>

<file path=ppt/tags/tag12.xml><?xml version="1.0" encoding="utf-8"?>
<p:tagLst xmlns:p="http://schemas.openxmlformats.org/presentationml/2006/main">
  <p:tag name="REFSHAPE" val="294324164"/>
</p:tagLst>
</file>

<file path=ppt/tags/tag13.xml><?xml version="1.0" encoding="utf-8"?>
<p:tagLst xmlns:p="http://schemas.openxmlformats.org/presentationml/2006/main">
  <p:tag name="REFSHAPE" val="294324708"/>
</p:tagLst>
</file>

<file path=ppt/tags/tag14.xml><?xml version="1.0" encoding="utf-8"?>
<p:tagLst xmlns:p="http://schemas.openxmlformats.org/presentationml/2006/main">
  <p:tag name="REFSHAPE" val="294322940"/>
</p:tagLst>
</file>

<file path=ppt/tags/tag15.xml><?xml version="1.0" encoding="utf-8"?>
<p:tagLst xmlns:p="http://schemas.openxmlformats.org/presentationml/2006/main">
  <p:tag name="REFSHAPE" val="294323076"/>
</p:tagLst>
</file>

<file path=ppt/tags/tag16.xml><?xml version="1.0" encoding="utf-8"?>
<p:tagLst xmlns:p="http://schemas.openxmlformats.org/presentationml/2006/main">
  <p:tag name="REFSHAPE" val="198767204"/>
</p:tagLst>
</file>

<file path=ppt/tags/tag17.xml><?xml version="1.0" encoding="utf-8"?>
<p:tagLst xmlns:p="http://schemas.openxmlformats.org/presentationml/2006/main">
  <p:tag name="REFSHAPE" val="198767340"/>
</p:tagLst>
</file>

<file path=ppt/tags/tag18.xml><?xml version="1.0" encoding="utf-8"?>
<p:tagLst xmlns:p="http://schemas.openxmlformats.org/presentationml/2006/main">
  <p:tag name="REFSHAPE" val="198767476"/>
</p:tagLst>
</file>

<file path=ppt/tags/tag19.xml><?xml version="1.0" encoding="utf-8"?>
<p:tagLst xmlns:p="http://schemas.openxmlformats.org/presentationml/2006/main">
  <p:tag name="REFSHAPE" val="198767612"/>
</p:tagLst>
</file>

<file path=ppt/tags/tag2.xml><?xml version="1.0" encoding="utf-8"?>
<p:tagLst xmlns:p="http://schemas.openxmlformats.org/presentationml/2006/main">
  <p:tag name="REFSHAPE" val="198763012"/>
</p:tagLst>
</file>

<file path=ppt/tags/tag20.xml><?xml version="1.0" encoding="utf-8"?>
<p:tagLst xmlns:p="http://schemas.openxmlformats.org/presentationml/2006/main">
  <p:tag name="REFSHAPE" val="198764916"/>
</p:tagLst>
</file>

<file path=ppt/tags/tag21.xml><?xml version="1.0" encoding="utf-8"?>
<p:tagLst xmlns:p="http://schemas.openxmlformats.org/presentationml/2006/main">
  <p:tag name="REFSHAPE" val="198765188"/>
</p:tagLst>
</file>

<file path=ppt/tags/tag22.xml><?xml version="1.0" encoding="utf-8"?>
<p:tagLst xmlns:p="http://schemas.openxmlformats.org/presentationml/2006/main">
  <p:tag name="KSO_WM_UNIT_TABLE_BEAUTIFY" val="smartTable{d72ee0a2-f3a5-4cfe-8ca4-39c226233bea}"/>
</p:tagLst>
</file>

<file path=ppt/tags/tag23.xml><?xml version="1.0" encoding="utf-8"?>
<p:tagLst xmlns:p="http://schemas.openxmlformats.org/presentationml/2006/main">
  <p:tag name="REFSHAPE" val="294321580"/>
</p:tagLst>
</file>

<file path=ppt/tags/tag24.xml><?xml version="1.0" encoding="utf-8"?>
<p:tagLst xmlns:p="http://schemas.openxmlformats.org/presentationml/2006/main">
  <p:tag name="KSO_WM_UNIT_PLACING_PICTURE_USER_VIEWPORT" val="{&quot;height&quot;:2853,&quot;width&quot;:6976}"/>
</p:tagLst>
</file>

<file path=ppt/tags/tag25.xml><?xml version="1.0" encoding="utf-8"?>
<p:tagLst xmlns:p="http://schemas.openxmlformats.org/presentationml/2006/main">
  <p:tag name="REFSHAPE" val="493402172"/>
  <p:tag name="KSO_WM_UNIT_PLACING_PICTURE_USER_VIEWPORT" val="{&quot;height&quot;:2970,&quot;width&quot;:18880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3759_1*i*1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3759_1*i*2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3759_1*i*3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3759_1*i*4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REFSHAPE" val="198763284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3759_1*i*5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3759_1*i*6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3759_1*i*7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3759_1*i*8"/>
  <p:tag name="KSO_WM_TEMPLATE_CATEGORY" val="diagram"/>
  <p:tag name="KSO_WM_TEMPLATE_INDEX" val="20203759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TEXT_PART_ID_V2" val="a-1-2"/>
  <p:tag name="KSO_WM_UNIT_COLOR_SCHEME_SHAPE_ID" val="16"/>
  <p:tag name="KSO_WM_UNIT_COLOR_SCHEME_PARENT_PAGE" val="0_1"/>
  <p:tag name="KSO_WM_UNIT_ISCONTENTS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3759_1*f*1"/>
  <p:tag name="KSO_WM_TEMPLATE_CATEGORY" val="diagram"/>
  <p:tag name="KSO_WM_TEMPLATE_INDEX" val="20203759"/>
  <p:tag name="KSO_WM_UNIT_LAYERLEVEL" val="1"/>
  <p:tag name="KSO_WM_TAG_VERSION" val="1.0"/>
  <p:tag name="KSO_WM_BEAUTIFY_FLAG" val="#wm#"/>
  <p:tag name="KSO_WM_UNIT_PRESET_TEXT" val="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&#13;单击此处添加文本具体内容，简明扼要的阐述您的观点。根据需要可酌情增减文字，以便观者准确的理解您传达的思想。"/>
</p:tagLst>
</file>

<file path=ppt/tags/tag35.xml><?xml version="1.0" encoding="utf-8"?>
<p:tagLst xmlns:p="http://schemas.openxmlformats.org/presentationml/2006/main">
  <p:tag name="KSO_WM_SLIDE_ID" val="diagram20203759_1"/>
  <p:tag name="KSO_WM_TEMPLATE_SUBCATEGORY" val="0"/>
  <p:tag name="KSO_WM_TEMPLATE_MASTER_TYPE" val="0"/>
  <p:tag name="KSO_WM_TEMPLATE_COLOR_TYPE" val="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3759"/>
  <p:tag name="KSO_WM_SLIDE_LAYOUT" val="f"/>
  <p:tag name="KSO_WM_SLIDE_LAYOUT_CNT" val="1"/>
  <p:tag name="KSO_WM_SLIDE_TYPE" val="text"/>
  <p:tag name="KSO_WM_SLIDE_SUBTYPE" val="pureTxt"/>
  <p:tag name="KSO_WM_SLIDE_SIZE" val="986*540"/>
  <p:tag name="KSO_WM_SLIDE_POSITION" val="-26*0"/>
</p:tagLst>
</file>

<file path=ppt/tags/tag36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9"/>
</p:tagLst>
</file>

<file path=ppt/tags/tag37.xml><?xml version="1.0" encoding="utf-8"?>
<p:tagLst xmlns:p="http://schemas.openxmlformats.org/presentationml/2006/main">
  <p:tag name="REFSHAPE" val="487735652"/>
  <p:tag name="KSO_WM_UNIT_PLACING_PICTURE_USER_VIEWPORT" val="{&quot;height&quot;:3860,&quot;width&quot;:17450}"/>
</p:tagLst>
</file>

<file path=ppt/tags/tag38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9"/>
</p:tagLst>
</file>

<file path=ppt/tags/tag39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9"/>
</p:tagLst>
</file>

<file path=ppt/tags/tag4.xml><?xml version="1.0" encoding="utf-8"?>
<p:tagLst xmlns:p="http://schemas.openxmlformats.org/presentationml/2006/main">
  <p:tag name="REFSHAPE" val="198761924"/>
</p:tagLst>
</file>

<file path=ppt/tags/tag40.xml><?xml version="1.0" encoding="utf-8"?>
<p:tagLst xmlns:p="http://schemas.openxmlformats.org/presentationml/2006/main">
  <p:tag name="KSO_WM_BEAUTIFY_FLAG" val="#wm#"/>
  <p:tag name="KSO_WM_TEMPLATE_CATEGORY" val="diagram"/>
  <p:tag name="KSO_WM_TEMPLATE_INDEX" val="20203759"/>
</p:tagLst>
</file>

<file path=ppt/tags/tag41.xml><?xml version="1.0" encoding="utf-8"?>
<p:tagLst xmlns:p="http://schemas.openxmlformats.org/presentationml/2006/main">
  <p:tag name="REFSHAPE" val="294321580"/>
</p:tagLst>
</file>

<file path=ppt/tags/tag5.xml><?xml version="1.0" encoding="utf-8"?>
<p:tagLst xmlns:p="http://schemas.openxmlformats.org/presentationml/2006/main">
  <p:tag name="REFSHAPE" val="198763420"/>
</p:tagLst>
</file>

<file path=ppt/tags/tag6.xml><?xml version="1.0" encoding="utf-8"?>
<p:tagLst xmlns:p="http://schemas.openxmlformats.org/presentationml/2006/main">
  <p:tag name="REFSHAPE" val="198770468"/>
</p:tagLst>
</file>

<file path=ppt/tags/tag7.xml><?xml version="1.0" encoding="utf-8"?>
<p:tagLst xmlns:p="http://schemas.openxmlformats.org/presentationml/2006/main">
  <p:tag name="REFSHAPE" val="198769244"/>
</p:tagLst>
</file>

<file path=ppt/tags/tag8.xml><?xml version="1.0" encoding="utf-8"?>
<p:tagLst xmlns:p="http://schemas.openxmlformats.org/presentationml/2006/main">
  <p:tag name="REFSHAPE" val="198765324"/>
</p:tagLst>
</file>

<file path=ppt/tags/tag9.xml><?xml version="1.0" encoding="utf-8"?>
<p:tagLst xmlns:p="http://schemas.openxmlformats.org/presentationml/2006/main">
  <p:tag name="REFSHAPE" val="198763148"/>
</p:tagLst>
</file>

<file path=ppt/theme/theme1.xml><?xml version="1.0" encoding="utf-8"?>
<a:theme xmlns:a="http://schemas.openxmlformats.org/drawingml/2006/main" name="Soaring">
  <a:themeElements>
    <a:clrScheme name="Soaring">
      <a:dk1>
        <a:srgbClr val="E6FFCC"/>
      </a:dk1>
      <a:lt1>
        <a:srgbClr val="9933FF"/>
      </a:lt1>
      <a:dk2>
        <a:srgbClr val="A7A7A7"/>
      </a:dk2>
      <a:lt2>
        <a:srgbClr val="535353"/>
      </a:lt2>
      <a:accent1>
        <a:srgbClr val="FF6633"/>
      </a:accent1>
      <a:accent2>
        <a:srgbClr val="CC6600"/>
      </a:accent2>
      <a:accent3>
        <a:srgbClr val="8F8F8F"/>
      </a:accent3>
      <a:accent4>
        <a:srgbClr val="822ADA"/>
      </a:accent4>
      <a:accent5>
        <a:srgbClr val="FFB8AD"/>
      </a:accent5>
      <a:accent6>
        <a:srgbClr val="B95C00"/>
      </a:accent6>
      <a:hlink>
        <a:srgbClr val="0000FF"/>
      </a:hlink>
      <a:folHlink>
        <a:srgbClr val="FF00FF"/>
      </a:folHlink>
    </a:clrScheme>
    <a:fontScheme name="Soaring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Soar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oaring">
  <a:themeElements>
    <a:clrScheme name="Soaring">
      <a:dk1>
        <a:srgbClr val="E6FFCC"/>
      </a:dk1>
      <a:lt1>
        <a:srgbClr val="9933FF"/>
      </a:lt1>
      <a:dk2>
        <a:srgbClr val="A7A7A7"/>
      </a:dk2>
      <a:lt2>
        <a:srgbClr val="535353"/>
      </a:lt2>
      <a:accent1>
        <a:srgbClr val="FF6633"/>
      </a:accent1>
      <a:accent2>
        <a:srgbClr val="CC6600"/>
      </a:accent2>
      <a:accent3>
        <a:srgbClr val="8F8F8F"/>
      </a:accent3>
      <a:accent4>
        <a:srgbClr val="822ADA"/>
      </a:accent4>
      <a:accent5>
        <a:srgbClr val="FFB8AD"/>
      </a:accent5>
      <a:accent6>
        <a:srgbClr val="B95C00"/>
      </a:accent6>
      <a:hlink>
        <a:srgbClr val="0000FF"/>
      </a:hlink>
      <a:folHlink>
        <a:srgbClr val="FF00FF"/>
      </a:folHlink>
    </a:clrScheme>
    <a:fontScheme name="Soaring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Soar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oaring">
  <a:themeElements>
    <a:clrScheme name="Soaring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6633"/>
      </a:accent1>
      <a:accent2>
        <a:srgbClr val="CC6600"/>
      </a:accent2>
      <a:accent3>
        <a:srgbClr val="8F8F8F"/>
      </a:accent3>
      <a:accent4>
        <a:srgbClr val="822ADA"/>
      </a:accent4>
      <a:accent5>
        <a:srgbClr val="FFB8AD"/>
      </a:accent5>
      <a:accent6>
        <a:srgbClr val="B95C00"/>
      </a:accent6>
      <a:hlink>
        <a:srgbClr val="0000FF"/>
      </a:hlink>
      <a:folHlink>
        <a:srgbClr val="FF00FF"/>
      </a:folHlink>
    </a:clrScheme>
    <a:fontScheme name="Soaring">
      <a:majorFont>
        <a:latin typeface="Helvetica"/>
        <a:ea typeface="Helvetica"/>
        <a:cs typeface="Helvetica"/>
      </a:majorFont>
      <a:minorFont>
        <a:latin typeface="Times New Roman"/>
        <a:ea typeface="Times New Roman"/>
        <a:cs typeface="Times New Roman"/>
      </a:minorFont>
    </a:fontScheme>
    <a:fmtScheme name="Soari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1" i="0" u="none" strike="noStrike" cap="none" spc="0" normalizeH="0" baseline="0">
            <a:ln>
              <a:noFill/>
            </a:ln>
            <a:solidFill>
              <a:srgbClr val="9933FF"/>
            </a:solidFill>
            <a:effectLst/>
            <a:uFillTx/>
            <a:latin typeface="+mn-lt"/>
            <a:ea typeface="+mn-ea"/>
            <a:cs typeface="+mn-cs"/>
            <a:sym typeface="Times New Roman" panose="020206030504050203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1823</Words>
  <Application>WPS 演示</Application>
  <PresentationFormat>全屏显示(4:3)</PresentationFormat>
  <Paragraphs>210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Arial</vt:lpstr>
      <vt:lpstr>宋体</vt:lpstr>
      <vt:lpstr>Wingdings</vt:lpstr>
      <vt:lpstr>Times New Roman</vt:lpstr>
      <vt:lpstr>Calibri</vt:lpstr>
      <vt:lpstr>Arial</vt:lpstr>
      <vt:lpstr>微软雅黑</vt:lpstr>
      <vt:lpstr>Arial Unicode MS</vt:lpstr>
      <vt:lpstr>Times New Roman</vt:lpstr>
      <vt:lpstr>Calibri</vt:lpstr>
      <vt:lpstr>Helvetica Neue Light</vt:lpstr>
      <vt:lpstr>MS PGothic</vt:lpstr>
      <vt:lpstr>Soaring</vt:lpstr>
      <vt:lpstr>1_Soaring</vt:lpstr>
      <vt:lpstr>PowerPoint 演示文稿</vt:lpstr>
      <vt:lpstr>PowerPoint 演示文稿</vt:lpstr>
      <vt:lpstr>MCU调研总结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无剑超低功耗MCU平台</vt:lpstr>
      <vt:lpstr>PowerPoint 演示文稿</vt:lpstr>
      <vt:lpstr>PowerPoint 演示文稿</vt:lpstr>
      <vt:lpstr>行业应用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诸葛孔明</cp:lastModifiedBy>
  <cp:revision>15</cp:revision>
  <dcterms:created xsi:type="dcterms:W3CDTF">2020-04-01T14:43:00Z</dcterms:created>
  <dcterms:modified xsi:type="dcterms:W3CDTF">2020-04-04T13:46:40Z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